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5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0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4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0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2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9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5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46D0D-05DF-4306-9606-429952EF1DEF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6505-031B-439A-8C0E-2E7BCCCD6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9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7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FY 2022, 3</a:t>
            </a:r>
            <a:r>
              <a:rPr lang="en-US" baseline="30000" dirty="0" smtClean="0"/>
              <a:t>rd</a:t>
            </a:r>
            <a:r>
              <a:rPr lang="en-US" dirty="0" smtClean="0"/>
              <a:t> Quarter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344468"/>
              </p:ext>
            </p:extLst>
          </p:nvPr>
        </p:nvGraphicFramePr>
        <p:xfrm>
          <a:off x="95414" y="1050559"/>
          <a:ext cx="11974666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096">
                  <a:extLst>
                    <a:ext uri="{9D8B030D-6E8A-4147-A177-3AD203B41FA5}">
                      <a16:colId xmlns:a16="http://schemas.microsoft.com/office/drawing/2014/main" val="1753366524"/>
                    </a:ext>
                  </a:extLst>
                </a:gridCol>
                <a:gridCol w="1698715">
                  <a:extLst>
                    <a:ext uri="{9D8B030D-6E8A-4147-A177-3AD203B41FA5}">
                      <a16:colId xmlns:a16="http://schemas.microsoft.com/office/drawing/2014/main" val="2914864842"/>
                    </a:ext>
                  </a:extLst>
                </a:gridCol>
                <a:gridCol w="1751771">
                  <a:extLst>
                    <a:ext uri="{9D8B030D-6E8A-4147-A177-3AD203B41FA5}">
                      <a16:colId xmlns:a16="http://schemas.microsoft.com/office/drawing/2014/main" val="2389273448"/>
                    </a:ext>
                  </a:extLst>
                </a:gridCol>
                <a:gridCol w="1751771">
                  <a:extLst>
                    <a:ext uri="{9D8B030D-6E8A-4147-A177-3AD203B41FA5}">
                      <a16:colId xmlns:a16="http://schemas.microsoft.com/office/drawing/2014/main" val="1418218926"/>
                    </a:ext>
                  </a:extLst>
                </a:gridCol>
                <a:gridCol w="1751771">
                  <a:extLst>
                    <a:ext uri="{9D8B030D-6E8A-4147-A177-3AD203B41FA5}">
                      <a16:colId xmlns:a16="http://schemas.microsoft.com/office/drawing/2014/main" val="3394570027"/>
                    </a:ext>
                  </a:extLst>
                </a:gridCol>
                <a:gridCol w="1751771">
                  <a:extLst>
                    <a:ext uri="{9D8B030D-6E8A-4147-A177-3AD203B41FA5}">
                      <a16:colId xmlns:a16="http://schemas.microsoft.com/office/drawing/2014/main" val="1643682455"/>
                    </a:ext>
                  </a:extLst>
                </a:gridCol>
                <a:gridCol w="1751771">
                  <a:extLst>
                    <a:ext uri="{9D8B030D-6E8A-4147-A177-3AD203B41FA5}">
                      <a16:colId xmlns:a16="http://schemas.microsoft.com/office/drawing/2014/main" val="3723945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85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37798, D08</a:t>
                      </a:r>
                      <a:r>
                        <a:rPr lang="en-US" sz="1200" baseline="0" dirty="0" smtClean="0"/>
                        <a:t>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LA 1 @ LA 6 &amp; LA 6-B </a:t>
                      </a:r>
                      <a:r>
                        <a:rPr lang="en-US" sz="1200" dirty="0" smtClean="0"/>
                        <a:t>Signal Upgrade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119030, D07 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27 @ 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Mosswood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Upgrade Signal (Crew out with 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 45194,</a:t>
                      </a:r>
                      <a:r>
                        <a:rPr lang="en-US" sz="1200" baseline="0" dirty="0" smtClean="0"/>
                        <a:t> D04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LA 1 @ LA 173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Install Video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117427, D05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165 @ Richwood Rd. No. 2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115981, D62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44 @ LA 3223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Cab and Cameras (Waiting PM Cabinet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115984, D62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190 @ Walmart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Heads, Re-wrap (Complete 1-4-22)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116257, D07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90 @ Post Oak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Replace MAST ARM (Crew out with </a:t>
                      </a: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63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124335, D04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3 @ Hackberry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Buckhall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Rd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</a:t>
                      </a:r>
                      <a:r>
                        <a:rPr lang="en-US" sz="1200" baseline="0" dirty="0" smtClean="0"/>
                        <a:t> 115064, D03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LA 749 @ Martin Luther King Jr. Dr.</a:t>
                      </a:r>
                      <a:br>
                        <a:rPr lang="en-US" sz="1200" baseline="0" dirty="0" smtClean="0"/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  <a:r>
                        <a:rPr lang="en-US" sz="1200" baseline="0" dirty="0" smtClean="0"/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WR 65787,</a:t>
                      </a:r>
                      <a:r>
                        <a:rPr lang="en-US" sz="1200" baseline="0" dirty="0" smtClean="0"/>
                        <a:t> D04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US 79/80 (Greenwood Rd.) @ Curtis Ln.</a:t>
                      </a:r>
                      <a:br>
                        <a:rPr lang="en-US" sz="1200" dirty="0" smtClean="0"/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100525, D05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167 @ LA 3061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35122, D02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312 @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Veret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Install MA (Waiting PM Cabinet)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115983, D62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1040 @ </a:t>
                      </a:r>
                      <a:r>
                        <a:rPr kumimoji="0" lang="en-U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Happywoods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Rd. &amp; Stein Rd.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Signal Heads, Re-wrap (Complete 1-5-22)</a:t>
                      </a: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116258, D07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378 @ Hudson/National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Temporary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841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65786, D04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79/80 (Greenwood Rd.) @ Albert L. Bicknell Dr.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34307, D07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10 @ LA 372 (Ballard Rd.)</a:t>
                      </a:r>
                      <a:b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FB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44335, D04</a:t>
                      </a:r>
                      <a:b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79/LA 169 @ US 80/LA 169</a:t>
                      </a:r>
                      <a:b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117573, D05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80/LA 15 (Cypress St.) @ Church St.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35128, D02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312 @ High Street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79063, D58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84 @ Walmart / Sabine Bank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Cameras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116258, D07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378 @ Hudson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Temp Signal 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Awaiting PM Cabinet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28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73009, D04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79/80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 Broadway Ave.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Cameras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119018, D07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165 @ LA 26 (Oberlin)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Cabinet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117431,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33/LA 2/LA 15 @ LA 2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Install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117568, D05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34 @ LA 840-1 (Smith St.)</a:t>
                      </a:r>
                      <a:br>
                        <a:rPr kumimoji="0" lang="it-IT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cab, heads, rewrap</a:t>
                      </a: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43394, D61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 US 61/190 @ Mohican St.</a:t>
                      </a:r>
                      <a:b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WR, D58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165 @ Church St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Prepare to Stop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43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73010, D04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79/80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@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Mertis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Ave.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Cameras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42113, D08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71/US 167 BUS @ North Blvd,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Heads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43392, D02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46 (St. Claude Ave.) @ Desire St.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9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61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807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FY 2022, 4</a:t>
            </a:r>
            <a:r>
              <a:rPr lang="en-US" baseline="30000" dirty="0" smtClean="0"/>
              <a:t>th</a:t>
            </a:r>
            <a:r>
              <a:rPr lang="en-US" dirty="0" smtClean="0"/>
              <a:t> Quarter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957461"/>
              </p:ext>
            </p:extLst>
          </p:nvPr>
        </p:nvGraphicFramePr>
        <p:xfrm>
          <a:off x="87466" y="1050559"/>
          <a:ext cx="11966711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881">
                  <a:extLst>
                    <a:ext uri="{9D8B030D-6E8A-4147-A177-3AD203B41FA5}">
                      <a16:colId xmlns:a16="http://schemas.microsoft.com/office/drawing/2014/main" val="1753366524"/>
                    </a:ext>
                  </a:extLst>
                </a:gridCol>
                <a:gridCol w="1988482">
                  <a:extLst>
                    <a:ext uri="{9D8B030D-6E8A-4147-A177-3AD203B41FA5}">
                      <a16:colId xmlns:a16="http://schemas.microsoft.com/office/drawing/2014/main" val="2914864842"/>
                    </a:ext>
                  </a:extLst>
                </a:gridCol>
                <a:gridCol w="2050587">
                  <a:extLst>
                    <a:ext uri="{9D8B030D-6E8A-4147-A177-3AD203B41FA5}">
                      <a16:colId xmlns:a16="http://schemas.microsoft.com/office/drawing/2014/main" val="2389273448"/>
                    </a:ext>
                  </a:extLst>
                </a:gridCol>
                <a:gridCol w="2050587">
                  <a:extLst>
                    <a:ext uri="{9D8B030D-6E8A-4147-A177-3AD203B41FA5}">
                      <a16:colId xmlns:a16="http://schemas.microsoft.com/office/drawing/2014/main" val="1418218926"/>
                    </a:ext>
                  </a:extLst>
                </a:gridCol>
                <a:gridCol w="2050587">
                  <a:extLst>
                    <a:ext uri="{9D8B030D-6E8A-4147-A177-3AD203B41FA5}">
                      <a16:colId xmlns:a16="http://schemas.microsoft.com/office/drawing/2014/main" val="3394570027"/>
                    </a:ext>
                  </a:extLst>
                </a:gridCol>
                <a:gridCol w="2050587">
                  <a:extLst>
                    <a:ext uri="{9D8B030D-6E8A-4147-A177-3AD203B41FA5}">
                      <a16:colId xmlns:a16="http://schemas.microsoft.com/office/drawing/2014/main" val="37239454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85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65783, D04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79/80 (Texas Ave.) @ Common St.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122403, D08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167 BUS (MASON) @ US 165 BUS (BRINGHURST)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44056, D08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Fulton St. @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Foisy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50441,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139 @ LA 594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Modify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43392, D02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46 (St. Claude Ave.) @ Desire St.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116258, D07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378 @ Hudson/National Dr.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Temp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63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74190 D04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 @ I-49 NB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112518, D08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 @ LA 451 (BAYOU DES GLAISES)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54447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107 @ Highland Rd. &amp; Rush's Lane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117576,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80 @ N 18th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Replace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115977, D62</a:t>
                      </a:r>
                      <a:b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16 (Pete's Hwy.) @ LA 3003 (Rushing Rd.)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Cabinet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119019, D07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14 @ Oak Park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841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74191, D04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 @ I-49 SB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WR,  D08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171 SB @ Mechanic St.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102993, D08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167 BUS (Overton) @ US 165 BUS (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Bringhurst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Cab, Radar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117567,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80/LA 15 @ Crosley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Heads, Rewrap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115979, D62</a:t>
                      </a:r>
                      <a:b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16 @ LA 1025 (Arnold Rd.)</a:t>
                      </a:r>
                      <a:b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Signal Heads, Re-wrap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, D07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1138-2 @ Lake</a:t>
                      </a:r>
                      <a:br>
                        <a:rPr kumimoji="0" lang="fr-F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fr-FR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Rebuild</a:t>
                      </a:r>
                      <a:r>
                        <a:rPr kumimoji="0" lang="fr-FR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285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117570,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I-20 EB Off Ramp &amp; Layton Ave. @ Catalpa &amp; 2nd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122404, D08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107 (Melrose) @ Pinegrove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Cabinet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117569,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80/LA 15 @ Wallace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Heads, Rewrap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115985, D62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, D07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I-210 WB @ La 385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Ped</a:t>
                      </a: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438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122407,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D08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494 (Keyser) @ East 5th</a:t>
                      </a: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Cabinet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117574,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80/LA 15 @ Cryer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Heads, Rewrap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117573,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80/LA 15 (Cypress St.) @ Church St.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 Signal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398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117575,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80/LA 15 @ Travis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Heads, Rewrap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797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92118,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143 @ Ridge/Powell 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FYA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207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40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807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FY 2023, 1</a:t>
            </a:r>
            <a:r>
              <a:rPr lang="en-US" baseline="30000" dirty="0" smtClean="0"/>
              <a:t>st</a:t>
            </a:r>
            <a:r>
              <a:rPr lang="en-US" dirty="0" smtClean="0"/>
              <a:t> Quarter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332493"/>
              </p:ext>
            </p:extLst>
          </p:nvPr>
        </p:nvGraphicFramePr>
        <p:xfrm>
          <a:off x="64954" y="1444184"/>
          <a:ext cx="11783680" cy="3804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250">
                  <a:extLst>
                    <a:ext uri="{9D8B030D-6E8A-4147-A177-3AD203B41FA5}">
                      <a16:colId xmlns:a16="http://schemas.microsoft.com/office/drawing/2014/main" val="2124440494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1725306690"/>
                    </a:ext>
                  </a:extLst>
                </a:gridCol>
                <a:gridCol w="880534">
                  <a:extLst>
                    <a:ext uri="{9D8B030D-6E8A-4147-A177-3AD203B41FA5}">
                      <a16:colId xmlns:a16="http://schemas.microsoft.com/office/drawing/2014/main" val="1399916160"/>
                    </a:ext>
                  </a:extLst>
                </a:gridCol>
                <a:gridCol w="880534">
                  <a:extLst>
                    <a:ext uri="{9D8B030D-6E8A-4147-A177-3AD203B41FA5}">
                      <a16:colId xmlns:a16="http://schemas.microsoft.com/office/drawing/2014/main" val="3556264206"/>
                    </a:ext>
                  </a:extLst>
                </a:gridCol>
                <a:gridCol w="886840">
                  <a:extLst>
                    <a:ext uri="{9D8B030D-6E8A-4147-A177-3AD203B41FA5}">
                      <a16:colId xmlns:a16="http://schemas.microsoft.com/office/drawing/2014/main" val="896285780"/>
                    </a:ext>
                  </a:extLst>
                </a:gridCol>
                <a:gridCol w="886840">
                  <a:extLst>
                    <a:ext uri="{9D8B030D-6E8A-4147-A177-3AD203B41FA5}">
                      <a16:colId xmlns:a16="http://schemas.microsoft.com/office/drawing/2014/main" val="137543041"/>
                    </a:ext>
                  </a:extLst>
                </a:gridCol>
                <a:gridCol w="886840">
                  <a:extLst>
                    <a:ext uri="{9D8B030D-6E8A-4147-A177-3AD203B41FA5}">
                      <a16:colId xmlns:a16="http://schemas.microsoft.com/office/drawing/2014/main" val="270653028"/>
                    </a:ext>
                  </a:extLst>
                </a:gridCol>
                <a:gridCol w="886841">
                  <a:extLst>
                    <a:ext uri="{9D8B030D-6E8A-4147-A177-3AD203B41FA5}">
                      <a16:colId xmlns:a16="http://schemas.microsoft.com/office/drawing/2014/main" val="957851968"/>
                    </a:ext>
                  </a:extLst>
                </a:gridCol>
                <a:gridCol w="956680">
                  <a:extLst>
                    <a:ext uri="{9D8B030D-6E8A-4147-A177-3AD203B41FA5}">
                      <a16:colId xmlns:a16="http://schemas.microsoft.com/office/drawing/2014/main" val="2285394088"/>
                    </a:ext>
                  </a:extLst>
                </a:gridCol>
                <a:gridCol w="945260">
                  <a:extLst>
                    <a:ext uri="{9D8B030D-6E8A-4147-A177-3AD203B41FA5}">
                      <a16:colId xmlns:a16="http://schemas.microsoft.com/office/drawing/2014/main" val="405207074"/>
                    </a:ext>
                  </a:extLst>
                </a:gridCol>
                <a:gridCol w="980843">
                  <a:extLst>
                    <a:ext uri="{9D8B030D-6E8A-4147-A177-3AD203B41FA5}">
                      <a16:colId xmlns:a16="http://schemas.microsoft.com/office/drawing/2014/main" val="3971585554"/>
                    </a:ext>
                  </a:extLst>
                </a:gridCol>
                <a:gridCol w="980842">
                  <a:extLst>
                    <a:ext uri="{9D8B030D-6E8A-4147-A177-3AD203B41FA5}">
                      <a16:colId xmlns:a16="http://schemas.microsoft.com/office/drawing/2014/main" val="216989547"/>
                    </a:ext>
                  </a:extLst>
                </a:gridCol>
                <a:gridCol w="980843">
                  <a:extLst>
                    <a:ext uri="{9D8B030D-6E8A-4147-A177-3AD203B41FA5}">
                      <a16:colId xmlns:a16="http://schemas.microsoft.com/office/drawing/2014/main" val="2777472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September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97910"/>
                  </a:ext>
                </a:extLst>
              </a:tr>
              <a:tr h="400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669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762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 92119, D05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I-20 WB Ramps @ Downing Pines Rd.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92116, D05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165 @ Northeast/Tower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Replace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39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763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5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764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117577, D05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E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34 @ LA 617</a:t>
                      </a:r>
                      <a:br>
                        <a:rPr kumimoji="0" lang="es-E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s-ES" sz="12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Replace</a:t>
                      </a:r>
                      <a:r>
                        <a:rPr kumimoji="0" lang="es-E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122406, D08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1 BUS (HWY 1 SOUTH) @ LA 494 KEYSER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14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765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92117, D05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 138 @ LA 3051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Upgrade FB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WR 117430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 165-B (Main St.) at Reagan St.</a:t>
                      </a:r>
                      <a:b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Upgrade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73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766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615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769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en-US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203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04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 2023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611753"/>
              </p:ext>
            </p:extLst>
          </p:nvPr>
        </p:nvGraphicFramePr>
        <p:xfrm>
          <a:off x="2378936" y="1690688"/>
          <a:ext cx="7434127" cy="4416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531">
                  <a:extLst>
                    <a:ext uri="{9D8B030D-6E8A-4147-A177-3AD203B41FA5}">
                      <a16:colId xmlns:a16="http://schemas.microsoft.com/office/drawing/2014/main" val="28852489"/>
                    </a:ext>
                  </a:extLst>
                </a:gridCol>
                <a:gridCol w="1393899">
                  <a:extLst>
                    <a:ext uri="{9D8B030D-6E8A-4147-A177-3AD203B41FA5}">
                      <a16:colId xmlns:a16="http://schemas.microsoft.com/office/drawing/2014/main" val="2133939798"/>
                    </a:ext>
                  </a:extLst>
                </a:gridCol>
                <a:gridCol w="1393899">
                  <a:extLst>
                    <a:ext uri="{9D8B030D-6E8A-4147-A177-3AD203B41FA5}">
                      <a16:colId xmlns:a16="http://schemas.microsoft.com/office/drawing/2014/main" val="3100895839"/>
                    </a:ext>
                  </a:extLst>
                </a:gridCol>
                <a:gridCol w="1393899">
                  <a:extLst>
                    <a:ext uri="{9D8B030D-6E8A-4147-A177-3AD203B41FA5}">
                      <a16:colId xmlns:a16="http://schemas.microsoft.com/office/drawing/2014/main" val="2206774815"/>
                    </a:ext>
                  </a:extLst>
                </a:gridCol>
                <a:gridCol w="1393899">
                  <a:extLst>
                    <a:ext uri="{9D8B030D-6E8A-4147-A177-3AD203B41FA5}">
                      <a16:colId xmlns:a16="http://schemas.microsoft.com/office/drawing/2014/main" val="4233368403"/>
                    </a:ext>
                  </a:extLst>
                </a:gridCol>
              </a:tblGrid>
              <a:tr h="37989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Actual Proportion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Allocation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Allocated Proportion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Assigned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WRs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690089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02BC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352431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02H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689966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03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661570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04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130007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05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03567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07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24052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08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solidFill>
                            <a:schemeClr val="tx1"/>
                          </a:solidFill>
                          <a:effectLst/>
                        </a:rPr>
                        <a:t>6%</a:t>
                      </a:r>
                      <a:endParaRPr lang="en-US" sz="20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413366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58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083640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61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455771"/>
                  </a:ext>
                </a:extLst>
              </a:tr>
              <a:tr h="379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District 62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9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40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5C77AB953D2B4B8D0AA961740EFAAE" ma:contentTypeVersion="2" ma:contentTypeDescription="Create a new document." ma:contentTypeScope="" ma:versionID="60d1ff07a8d800f9222decda6836c670">
  <xsd:schema xmlns:xsd="http://www.w3.org/2001/XMLSchema" xmlns:xs="http://www.w3.org/2001/XMLSchema" xmlns:p="http://schemas.microsoft.com/office/2006/metadata/properties" xmlns:ns3="ba381e94-b4d0-41e5-b2f1-2adc9567cd1c" targetNamespace="http://schemas.microsoft.com/office/2006/metadata/properties" ma:root="true" ma:fieldsID="dee81129fa7b45e6610561f030e7b386" ns3:_="">
    <xsd:import namespace="ba381e94-b4d0-41e5-b2f1-2adc9567cd1c"/>
    <xsd:element name="properties">
      <xsd:complexType>
        <xsd:sequence>
          <xsd:element name="documentManagement">
            <xsd:complexType>
              <xsd:all>
                <xsd:element ref="ns3:Effe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81e94-b4d0-41e5-b2f1-2adc9567cd1c" elementFormDefault="qualified">
    <xsd:import namespace="http://schemas.microsoft.com/office/2006/documentManagement/types"/>
    <xsd:import namespace="http://schemas.microsoft.com/office/infopath/2007/PartnerControls"/>
    <xsd:element name="EffectiveDate" ma:index="9" nillable="true" ma:displayName="Effective Date" ma:format="DateOnly" ma:internalName="Effe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8" ma:displayName="Description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ffectiveDate xmlns="ba381e94-b4d0-41e5-b2f1-2adc9567cd1c">2022-01-06T06:00:00+00:00</EffectiveDate>
  </documentManagement>
</p:properties>
</file>

<file path=customXml/itemProps1.xml><?xml version="1.0" encoding="utf-8"?>
<ds:datastoreItem xmlns:ds="http://schemas.openxmlformats.org/officeDocument/2006/customXml" ds:itemID="{1E2E41D9-E82E-487F-9760-46D10C9CB031}"/>
</file>

<file path=customXml/itemProps2.xml><?xml version="1.0" encoding="utf-8"?>
<ds:datastoreItem xmlns:ds="http://schemas.openxmlformats.org/officeDocument/2006/customXml" ds:itemID="{8D2382E5-B021-466D-B4FE-7B4BE1FAA362}"/>
</file>

<file path=customXml/itemProps3.xml><?xml version="1.0" encoding="utf-8"?>
<ds:datastoreItem xmlns:ds="http://schemas.openxmlformats.org/officeDocument/2006/customXml" ds:itemID="{06BA321E-9540-41D9-8A31-08B98BE982A2}"/>
</file>

<file path=docProps/app.xml><?xml version="1.0" encoding="utf-8"?>
<Properties xmlns="http://schemas.openxmlformats.org/officeDocument/2006/extended-properties" xmlns:vt="http://schemas.openxmlformats.org/officeDocument/2006/docPropsVTypes">
  <TotalTime>13476</TotalTime>
  <Words>1122</Words>
  <Application>Microsoft Office PowerPoint</Application>
  <PresentationFormat>Widescreen</PresentationFormat>
  <Paragraphs>165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FY 2022, 3rd Quarter</vt:lpstr>
      <vt:lpstr>FY 2022, 4th Quarter</vt:lpstr>
      <vt:lpstr>FY 2023, 1st Quarter</vt:lpstr>
      <vt:lpstr>FY 2023</vt:lpstr>
    </vt:vector>
  </TitlesOfParts>
  <Company>DOA OTS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Section 45  WRs (Traffic Signals) Status</dc:subject>
  <dc:creator>David Worsham</dc:creator>
  <cp:lastModifiedBy>Lei Wang</cp:lastModifiedBy>
  <cp:revision>396</cp:revision>
  <cp:lastPrinted>2021-05-19T17:35:42Z</cp:lastPrinted>
  <dcterms:created xsi:type="dcterms:W3CDTF">2021-03-18T20:10:59Z</dcterms:created>
  <dcterms:modified xsi:type="dcterms:W3CDTF">2022-01-06T19:25:57Z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0x010100DF5C77AB953D2B4B8D0AA961740EFAAE</vt:lpwstr>
  </property>
</Properties>
</file>